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76" r:id="rId4"/>
  </p:sldMasterIdLst>
  <p:notesMasterIdLst>
    <p:notesMasterId r:id="rId15"/>
  </p:notesMasterIdLst>
  <p:handoutMasterIdLst>
    <p:handoutMasterId r:id="rId16"/>
  </p:handoutMasterIdLst>
  <p:sldIdLst>
    <p:sldId id="1604" r:id="rId5"/>
    <p:sldId id="1605" r:id="rId6"/>
    <p:sldId id="1677" r:id="rId7"/>
    <p:sldId id="1678" r:id="rId8"/>
    <p:sldId id="1679" r:id="rId9"/>
    <p:sldId id="1680" r:id="rId10"/>
    <p:sldId id="1671" r:id="rId11"/>
    <p:sldId id="1607" r:id="rId12"/>
    <p:sldId id="1585" r:id="rId13"/>
    <p:sldId id="1577" r:id="rId1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EE0AD065-A68F-4529-98D7-CA5147F42085}">
          <p14:sldIdLst>
            <p14:sldId id="1604"/>
          </p14:sldIdLst>
        </p14:section>
        <p14:section name="Authentication in Tabs" id="{C1833203-BC3A-4086-AB2B-1D8E5FAD7E36}">
          <p14:sldIdLst>
            <p14:sldId id="1605"/>
            <p14:sldId id="1677"/>
            <p14:sldId id="1678"/>
            <p14:sldId id="1679"/>
            <p14:sldId id="1680"/>
            <p14:sldId id="1671"/>
          </p14:sldIdLst>
        </p14:section>
        <p14:section name="Summary" id="{6333EB41-E776-48D8-BADF-9940AAE0BE2E}">
          <p14:sldIdLst>
            <p14:sldId id="1607"/>
            <p14:sldId id="1585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2461F3-6BC5-4B01-AA09-8C853F334C6C}" v="1344" dt="2018-10-02T00:19:22.6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7" autoAdjust="0"/>
    <p:restoredTop sz="86401" autoAdjust="0"/>
  </p:normalViewPr>
  <p:slideViewPr>
    <p:cSldViewPr snapToGrid="0">
      <p:cViewPr>
        <p:scale>
          <a:sx n="90" d="100"/>
          <a:sy n="90" d="100"/>
        </p:scale>
        <p:origin x="2064" y="66"/>
      </p:cViewPr>
      <p:guideLst/>
    </p:cSldViewPr>
  </p:slideViewPr>
  <p:outlineViewPr>
    <p:cViewPr>
      <p:scale>
        <a:sx n="33" d="100"/>
        <a:sy n="33" d="100"/>
      </p:scale>
      <p:origin x="0" y="-20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3/9/2019 4:39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3/9/2019 4:39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3/9/2019 4:39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15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3/9/2019 4:39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78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3/9/2019 4:39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57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canonical authentication graphic. Highlight the Popup Window section, which is opened/closed by Teams, not the developer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3/9/2019 4:39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115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3/9/2019 4:39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949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Teams Authentication Sample: https://github.com/OfficeDev/microsoft-teams-sample-complete-node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3/9/2019 4:39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Teams Authentication </a:t>
            </a:r>
            <a:r>
              <a:rPr lang="en-US" dirty="0" err="1"/>
              <a:t>Sample:https</a:t>
            </a:r>
            <a:r>
              <a:rPr lang="en-US" dirty="0"/>
              <a:t>://github.com/</a:t>
            </a:r>
            <a:r>
              <a:rPr lang="en-US" dirty="0" err="1"/>
              <a:t>OfficeDev</a:t>
            </a:r>
            <a:r>
              <a:rPr lang="en-US" dirty="0"/>
              <a:t>/</a:t>
            </a:r>
            <a:r>
              <a:rPr lang="en-US" dirty="0" err="1"/>
              <a:t>microsoft</a:t>
            </a:r>
            <a:r>
              <a:rPr lang="en-US" dirty="0"/>
              <a:t>-teams-sample-auth-node</a:t>
            </a:r>
          </a:p>
          <a:p>
            <a:endParaRPr lang="en-US" dirty="0"/>
          </a:p>
          <a:p>
            <a:r>
              <a:rPr lang="en-US" dirty="0" err="1"/>
              <a:t>RenewIdToken</a:t>
            </a:r>
            <a:r>
              <a:rPr lang="en-US" dirty="0"/>
              <a:t> for user id token</a:t>
            </a:r>
          </a:p>
          <a:p>
            <a:r>
              <a:rPr lang="en-US" dirty="0" err="1"/>
              <a:t>RenewToken</a:t>
            </a:r>
            <a:r>
              <a:rPr lang="en-US" dirty="0"/>
              <a:t> for AAD token for specified resource (MSGraph)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3/9/2019 4:49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601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3/9/2019 4:39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527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3/9/2019 4:39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11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3/9/2019 4:39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2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69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9524982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61331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C9A175-CDC3-4DFC-92BC-9C337F612F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365" y="2853531"/>
            <a:ext cx="5318898" cy="927562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kumimoji="0" lang="en-US" sz="2000" b="0" i="0" u="none" strike="noStrike" kern="1200" cap="none" spc="-50" normalizeH="0" baseline="0" dirty="0" smtClean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Section contents</a:t>
            </a:r>
          </a:p>
          <a:p>
            <a:pPr lvl="0"/>
            <a:r>
              <a:rPr lang="en-US" dirty="0"/>
              <a:t>Single-level only</a:t>
            </a:r>
          </a:p>
        </p:txBody>
      </p:sp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5317353" cy="1155746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2800" spc="-50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D70EA89-09F5-4491-8E79-28175E73B1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8238" y="0"/>
            <a:ext cx="6218237" cy="69945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21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1146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86941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32682019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518163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93669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5386139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0808085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50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378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29066973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01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525046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28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0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215846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1242191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127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294887665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399447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584617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7" r:id="rId1"/>
    <p:sldLayoutId id="2147484580" r:id="rId2"/>
    <p:sldLayoutId id="2147484581" r:id="rId3"/>
    <p:sldLayoutId id="2147484582" r:id="rId4"/>
    <p:sldLayoutId id="2147484583" r:id="rId5"/>
    <p:sldLayoutId id="2147484584" r:id="rId6"/>
    <p:sldLayoutId id="2147484585" r:id="rId7"/>
    <p:sldLayoutId id="2147484586" r:id="rId8"/>
    <p:sldLayoutId id="2147484587" r:id="rId9"/>
    <p:sldLayoutId id="2147484588" r:id="rId10"/>
    <p:sldLayoutId id="2147484589" r:id="rId11"/>
    <p:sldLayoutId id="2147484590" r:id="rId12"/>
    <p:sldLayoutId id="2147484591" r:id="rId13"/>
    <p:sldLayoutId id="2147484592" r:id="rId14"/>
    <p:sldLayoutId id="2147484595" r:id="rId15"/>
    <p:sldLayoutId id="2147484596" r:id="rId16"/>
    <p:sldLayoutId id="2147484597" r:id="rId17"/>
    <p:sldLayoutId id="2147484598" r:id="rId18"/>
    <p:sldLayoutId id="2147484599" r:id="rId19"/>
    <p:sldLayoutId id="2147484600" r:id="rId20"/>
    <p:sldLayoutId id="2147484601" r:id="rId21"/>
    <p:sldLayoutId id="2147484602" r:id="rId22"/>
    <p:sldLayoutId id="2147484603" r:id="rId23"/>
    <p:sldLayoutId id="2147484604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366468"/>
            <a:ext cx="5999458" cy="1828800"/>
          </a:xfrm>
        </p:spPr>
        <p:txBody>
          <a:bodyPr/>
          <a:lstStyle/>
          <a:p>
            <a:r>
              <a:rPr lang="en-US" dirty="0"/>
              <a:t>Microsoft Teams Developer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r>
              <a:rPr lang="en-US" dirty="0"/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37425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4365" y="2853531"/>
            <a:ext cx="5318898" cy="1635448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AAD Tab authentication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Silent Authentication and SSO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DEMO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Authentication in Tabs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2602059-309C-416B-8268-70E1652904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" name="Picture 5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30367F61-06EB-468E-A286-8CF47433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9" r="11517"/>
          <a:stretch/>
        </p:blipFill>
        <p:spPr>
          <a:xfrm>
            <a:off x="6193971" y="0"/>
            <a:ext cx="624250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0A8C4-0481-4AD8-B047-A22EFBD6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Flow for tabs</a:t>
            </a:r>
          </a:p>
        </p:txBody>
      </p:sp>
      <p:pic>
        <p:nvPicPr>
          <p:cNvPr id="1026" name="Picture 2" descr="Tab authentication sequence diagram">
            <a:extLst>
              <a:ext uri="{FF2B5EF4-FFF2-40B4-BE49-F238E27FC236}">
                <a16:creationId xmlns:a16="http://schemas.microsoft.com/office/drawing/2014/main" id="{0F69013B-9B60-445C-8A4B-A7C86282E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89" y="1107154"/>
            <a:ext cx="5237896" cy="525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30489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C889-D88B-4F28-ABA2-8C48D961D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in Tabs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380CE4-C31E-4902-810D-DF5D25FCC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1895478"/>
            <a:ext cx="5653087" cy="4835939"/>
          </a:xfrm>
        </p:spPr>
        <p:txBody>
          <a:bodyPr/>
          <a:lstStyle/>
          <a:p>
            <a:pPr lvl="0"/>
            <a:r>
              <a:rPr lang="en-US" sz="1800" dirty="0">
                <a:latin typeface="+mj-lt"/>
              </a:rPr>
              <a:t>Authenticating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Authentication cannot occur in IFRAME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Teams JavaScript library facilitates popup and </a:t>
            </a:r>
            <a:br>
              <a:rPr lang="en-US" b="0" dirty="0">
                <a:solidFill>
                  <a:srgbClr val="2F2F2F"/>
                </a:solidFill>
                <a:latin typeface="+mj-lt"/>
              </a:rPr>
            </a:br>
            <a:r>
              <a:rPr lang="en-US" b="0" dirty="0">
                <a:solidFill>
                  <a:srgbClr val="2F2F2F"/>
                </a:solidFill>
                <a:latin typeface="+mj-lt"/>
              </a:rPr>
              <a:t>cross-window communication</a:t>
            </a:r>
            <a:br>
              <a:rPr lang="en-US" sz="1600" b="0" dirty="0">
                <a:solidFill>
                  <a:srgbClr val="2F2F2F"/>
                </a:solidFill>
              </a:rPr>
            </a:br>
            <a:br>
              <a:rPr lang="en-US" b="0" dirty="0">
                <a:solidFill>
                  <a:srgbClr val="2F2F2F"/>
                </a:solidFill>
              </a:rPr>
            </a:b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microsoftTeams.authentication.authenticate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({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url: &lt;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auth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URL&gt;, 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width: &lt;width&gt;,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height: &lt;height&gt;,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successCallback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: &lt;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successCallback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&gt;,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failureCallback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: &lt;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failureCallback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&gt;})</a:t>
            </a:r>
            <a:endParaRPr lang="en-US" dirty="0">
              <a:solidFill>
                <a:srgbClr val="2F2F2F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b="0" dirty="0">
                <a:solidFill>
                  <a:srgbClr val="2F2F2F"/>
                </a:solidFill>
                <a:latin typeface="+mj-lt"/>
              </a:rPr>
              <a:t>In &lt;auth URL&gt; signal result and pass data</a:t>
            </a:r>
            <a:br>
              <a:rPr lang="en-US" sz="1600" b="0" dirty="0">
                <a:solidFill>
                  <a:srgbClr val="2F2F2F"/>
                </a:solidFill>
              </a:rPr>
            </a:br>
            <a:br>
              <a:rPr lang="en-US" sz="1600" b="0" dirty="0">
                <a:solidFill>
                  <a:srgbClr val="2F2F2F"/>
                </a:solidFill>
              </a:rPr>
            </a:br>
            <a:r>
              <a:rPr lang="en-US" sz="1800" b="0" dirty="0">
                <a:solidFill>
                  <a:srgbClr val="2F2F2F"/>
                </a:solidFill>
              </a:rPr>
              <a:t>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microsoftTeams.authentication.notifySuccess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(token)</a:t>
            </a:r>
            <a:b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2F2F2F"/>
                </a:solidFill>
              </a:rPr>
              <a:t>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microsoftTeams.authentication.notifyFailure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(err)</a:t>
            </a:r>
          </a:p>
          <a:p>
            <a:endParaRPr lang="en-US" b="0" dirty="0">
              <a:solidFill>
                <a:srgbClr val="2F2F2F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2F2F2F"/>
                </a:solidFill>
                <a:latin typeface="Segoe UI Semibold"/>
              </a:rPr>
              <a:t>Tabs can only show pages in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validDomains</a:t>
            </a:r>
            <a:r>
              <a:rPr lang="en-US" sz="1600" b="0" dirty="0">
                <a:solidFill>
                  <a:srgbClr val="2F2F2F"/>
                </a:solidFill>
              </a:rPr>
              <a:t> </a:t>
            </a:r>
            <a:r>
              <a:rPr lang="en-US" b="0" dirty="0">
                <a:solidFill>
                  <a:srgbClr val="2F2F2F"/>
                </a:solidFill>
                <a:latin typeface="Segoe UI Semibold"/>
              </a:rPr>
              <a:t>list of manifest</a:t>
            </a:r>
            <a:endParaRPr lang="en-US" b="0" dirty="0">
              <a:solidFill>
                <a:srgbClr val="2F2F2F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BC628D-BC46-41BD-9A43-AE425066C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895478"/>
            <a:ext cx="5653087" cy="1829603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Configure Identity Provider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An application registration (separate from the bot registration) is likely required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Configure app for AAD v1 or AAD v2 as appropriate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Segoe UI Semibold"/>
              </a:rPr>
              <a:t>Any OAuth provider is supported</a:t>
            </a:r>
            <a:endParaRPr lang="en-US" sz="1600" b="0" dirty="0">
              <a:solidFill>
                <a:srgbClr val="2F2F2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429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7ED4-3F56-4ED0-A68E-9E29C96A2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Silent Authentication and SSO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0B390F-AF74-49B6-9357-084C79C902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923330"/>
          </a:xfrm>
        </p:spPr>
        <p:txBody>
          <a:bodyPr/>
          <a:lstStyle/>
          <a:p>
            <a:r>
              <a:rPr lang="en-US" dirty="0"/>
              <a:t>Silent authentication in Azure Active Directory (AAD) is a simplified form of single sign-on (SSO). Its purpose it to minimize the number of times a user needs to enter login credentials while using your app.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63B4CA-8CD1-4AFF-8664-54A0600649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11533187" cy="1829603"/>
          </a:xfrm>
        </p:spPr>
        <p:txBody>
          <a:bodyPr/>
          <a:lstStyle/>
          <a:p>
            <a:r>
              <a:rPr lang="en-US" dirty="0"/>
              <a:t>Include and configure ADAL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User Context</a:t>
            </a:r>
            <a:br>
              <a:rPr lang="en-US" dirty="0"/>
            </a:br>
            <a:endParaRPr lang="en-US" dirty="0"/>
          </a:p>
          <a:p>
            <a:r>
              <a:rPr lang="en-US" dirty="0"/>
              <a:t>Authenticate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Process return value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4295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7ED4-3F56-4ED0-A68E-9E29C96A2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Silent Authentication and SSO - Authenticate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0B390F-AF74-49B6-9357-084C79C902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58331"/>
            <a:ext cx="5411787" cy="615553"/>
          </a:xfrm>
        </p:spPr>
        <p:txBody>
          <a:bodyPr/>
          <a:lstStyle/>
          <a:p>
            <a:r>
              <a:rPr lang="en-US" dirty="0"/>
              <a:t>If ADAL has an unexpired token cached for the user, use that. Otherwise, attempt to get a token silently. 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63B4CA-8CD1-4AFF-8664-54A0600649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18237" y="1114425"/>
            <a:ext cx="5780088" cy="5518562"/>
          </a:xfrm>
        </p:spPr>
        <p:txBody>
          <a:bodyPr/>
          <a:lstStyle/>
          <a:p>
            <a:r>
              <a:rPr lang="en-US" sz="1100" b="0" dirty="0">
                <a:latin typeface="Consolas" panose="020B0609020204030204" pitchFamily="49" charset="0"/>
              </a:rPr>
              <a:t>let </a:t>
            </a:r>
            <a:r>
              <a:rPr lang="en-US" sz="1100" b="0" dirty="0" err="1">
                <a:latin typeface="Consolas" panose="020B0609020204030204" pitchFamily="49" charset="0"/>
              </a:rPr>
              <a:t>authContext</a:t>
            </a:r>
            <a:r>
              <a:rPr lang="en-US" sz="1100" b="0" dirty="0">
                <a:latin typeface="Consolas" panose="020B0609020204030204" pitchFamily="49" charset="0"/>
              </a:rPr>
              <a:t> = new </a:t>
            </a:r>
            <a:r>
              <a:rPr lang="en-US" sz="1100" b="0" dirty="0" err="1">
                <a:latin typeface="Consolas" panose="020B0609020204030204" pitchFamily="49" charset="0"/>
              </a:rPr>
              <a:t>AuthenticationContext</a:t>
            </a:r>
            <a:r>
              <a:rPr lang="en-US" sz="1100" b="0" dirty="0">
                <a:latin typeface="Consolas" panose="020B0609020204030204" pitchFamily="49" charset="0"/>
              </a:rPr>
              <a:t>(config); // from ADAL.js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// See if there's a cached user and it matches the expected user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let user = </a:t>
            </a:r>
            <a:r>
              <a:rPr lang="en-US" sz="1100" b="0" dirty="0" err="1">
                <a:latin typeface="Consolas" panose="020B0609020204030204" pitchFamily="49" charset="0"/>
              </a:rPr>
              <a:t>authContext.getCachedUser</a:t>
            </a:r>
            <a:r>
              <a:rPr lang="en-US" sz="1100" b="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if (user) {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    if (</a:t>
            </a:r>
            <a:r>
              <a:rPr lang="en-US" sz="1100" b="0" dirty="0" err="1">
                <a:latin typeface="Consolas" panose="020B0609020204030204" pitchFamily="49" charset="0"/>
              </a:rPr>
              <a:t>user.profile.oid</a:t>
            </a:r>
            <a:r>
              <a:rPr lang="en-US" sz="1100" b="0" dirty="0">
                <a:latin typeface="Consolas" panose="020B0609020204030204" pitchFamily="49" charset="0"/>
              </a:rPr>
              <a:t> !== </a:t>
            </a:r>
            <a:r>
              <a:rPr lang="en-US" sz="1100" b="0" dirty="0" err="1">
                <a:latin typeface="Consolas" panose="020B0609020204030204" pitchFamily="49" charset="0"/>
              </a:rPr>
              <a:t>userObjectId</a:t>
            </a:r>
            <a:r>
              <a:rPr lang="en-US" sz="1100" b="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        </a:t>
            </a:r>
            <a:r>
              <a:rPr lang="en-US" sz="1100" b="0" dirty="0" err="1">
                <a:latin typeface="Consolas" panose="020B0609020204030204" pitchFamily="49" charset="0"/>
              </a:rPr>
              <a:t>authContext.clearCache</a:t>
            </a:r>
            <a:r>
              <a:rPr lang="en-US" sz="1100" b="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}</a:t>
            </a:r>
          </a:p>
          <a:p>
            <a:endParaRPr lang="en-US" sz="1100" b="0" dirty="0">
              <a:latin typeface="Consolas" panose="020B0609020204030204" pitchFamily="49" charset="0"/>
            </a:endParaRPr>
          </a:p>
          <a:p>
            <a:r>
              <a:rPr lang="en-US" sz="1100" b="0" dirty="0">
                <a:latin typeface="Consolas" panose="020B0609020204030204" pitchFamily="49" charset="0"/>
              </a:rPr>
              <a:t>let token = </a:t>
            </a:r>
            <a:r>
              <a:rPr lang="en-US" sz="1100" b="0" dirty="0" err="1">
                <a:latin typeface="Consolas" panose="020B0609020204030204" pitchFamily="49" charset="0"/>
              </a:rPr>
              <a:t>authContext.getCachedToken</a:t>
            </a:r>
            <a:r>
              <a:rPr lang="en-US" sz="1100" b="0" dirty="0"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latin typeface="Consolas" panose="020B0609020204030204" pitchFamily="49" charset="0"/>
              </a:rPr>
              <a:t>config.clientId</a:t>
            </a:r>
            <a:r>
              <a:rPr lang="en-US" sz="1100" b="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if (token) {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    </a:t>
            </a:r>
            <a:r>
              <a:rPr lang="en-US" sz="1100" b="0" dirty="0" err="1">
                <a:latin typeface="Consolas" panose="020B0609020204030204" pitchFamily="49" charset="0"/>
              </a:rPr>
              <a:t>showProfileInformation</a:t>
            </a:r>
            <a:r>
              <a:rPr lang="en-US" sz="1100" b="0" dirty="0">
                <a:latin typeface="Consolas" panose="020B0609020204030204" pitchFamily="49" charset="0"/>
              </a:rPr>
              <a:t>(token);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} else {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    // No token, or token is expired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    </a:t>
            </a:r>
            <a:r>
              <a:rPr lang="en-US" sz="1100" b="0" dirty="0" err="1">
                <a:latin typeface="Consolas" panose="020B0609020204030204" pitchFamily="49" charset="0"/>
              </a:rPr>
              <a:t>authContext</a:t>
            </a:r>
            <a:r>
              <a:rPr lang="en-US" sz="1100" b="0" dirty="0">
                <a:latin typeface="Consolas" panose="020B0609020204030204" pitchFamily="49" charset="0"/>
              </a:rPr>
              <a:t>._</a:t>
            </a:r>
            <a:r>
              <a:rPr lang="en-US" sz="1100" b="0" dirty="0" err="1">
                <a:latin typeface="Consolas" panose="020B0609020204030204" pitchFamily="49" charset="0"/>
              </a:rPr>
              <a:t>renewIdToken</a:t>
            </a:r>
            <a:r>
              <a:rPr lang="en-US" sz="1100" b="0" dirty="0">
                <a:latin typeface="Consolas" panose="020B0609020204030204" pitchFamily="49" charset="0"/>
              </a:rPr>
              <a:t>(function (err, </a:t>
            </a:r>
            <a:r>
              <a:rPr lang="en-US" sz="1100" b="0" dirty="0" err="1">
                <a:latin typeface="Consolas" panose="020B0609020204030204" pitchFamily="49" charset="0"/>
              </a:rPr>
              <a:t>idToken</a:t>
            </a:r>
            <a:r>
              <a:rPr lang="en-US" sz="1100" b="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        if (err) {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            console.log("Renewal failed: " + err);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            // Failed to get the token silently; show the login button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            </a:t>
            </a:r>
            <a:r>
              <a:rPr lang="en-US" sz="1100" b="0" dirty="0" err="1">
                <a:latin typeface="Consolas" panose="020B0609020204030204" pitchFamily="49" charset="0"/>
              </a:rPr>
              <a:t>showLoginButton</a:t>
            </a:r>
            <a:r>
              <a:rPr lang="en-US" sz="1100" b="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} else {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            </a:t>
            </a:r>
            <a:r>
              <a:rPr lang="en-US" sz="1100" b="0" dirty="0" err="1">
                <a:latin typeface="Consolas" panose="020B0609020204030204" pitchFamily="49" charset="0"/>
              </a:rPr>
              <a:t>showProfileInformation</a:t>
            </a:r>
            <a:r>
              <a:rPr lang="en-US" sz="1100" b="0" dirty="0"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latin typeface="Consolas" panose="020B0609020204030204" pitchFamily="49" charset="0"/>
              </a:rPr>
              <a:t>idToken</a:t>
            </a:r>
            <a:r>
              <a:rPr lang="en-US" sz="1100" b="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    });</a:t>
            </a:r>
          </a:p>
          <a:p>
            <a:r>
              <a:rPr lang="en-US" sz="1100" b="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02A32F5-434D-438D-BA9E-43047FB8B66C}"/>
              </a:ext>
            </a:extLst>
          </p:cNvPr>
          <p:cNvSpPr txBox="1">
            <a:spLocks/>
          </p:cNvSpPr>
          <p:nvPr/>
        </p:nvSpPr>
        <p:spPr>
          <a:xfrm>
            <a:off x="465138" y="3214124"/>
            <a:ext cx="5297487" cy="2137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Call _</a:t>
            </a:r>
            <a:r>
              <a:rPr lang="en-US" dirty="0" err="1"/>
              <a:t>renewIdToken</a:t>
            </a:r>
            <a:r>
              <a:rPr lang="en-US" dirty="0"/>
              <a:t> or _</a:t>
            </a:r>
            <a:r>
              <a:rPr lang="en-US" dirty="0" err="1"/>
              <a:t>renewToken</a:t>
            </a:r>
            <a:r>
              <a:rPr lang="en-US" dirty="0"/>
              <a:t> as appropriate</a:t>
            </a:r>
          </a:p>
        </p:txBody>
      </p:sp>
    </p:spTree>
    <p:extLst>
      <p:ext uri="{BB962C8B-B14F-4D97-AF65-F5344CB8AC3E}">
        <p14:creationId xmlns:p14="http://schemas.microsoft.com/office/powerpoint/2010/main" val="125980110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Add authentication to a Tab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6540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B4F71F-722E-0D4C-A626-84AEA9D8F4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12137"/>
          </a:xfrm>
        </p:spPr>
        <p:txBody>
          <a:bodyPr/>
          <a:lstStyle/>
          <a:p>
            <a:r>
              <a:rPr lang="en-US" sz="2800" dirty="0">
                <a:latin typeface="+mj-lt"/>
              </a:rPr>
              <a:t>Summary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80B774-B6D1-054D-98F4-8D2E12850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11533187" cy="923651"/>
          </a:xfr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AAD Tab authentication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Silent Authentication and SSO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6530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991673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pany xmlns="http://schemas.microsoft.com/sharepoint/v3">Microsoft</Company>
    <Project xmlns="c7dd7a47-5eb0-4219-9c75-8258c822be9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61B4CFCB5D8D4A8E65D32A29D8DB3E" ma:contentTypeVersion="10" ma:contentTypeDescription="Create a new document." ma:contentTypeScope="" ma:versionID="ecbfddf28ebef71eabf927349142897c">
  <xsd:schema xmlns:xsd="http://www.w3.org/2001/XMLSchema" xmlns:xs="http://www.w3.org/2001/XMLSchema" xmlns:p="http://schemas.microsoft.com/office/2006/metadata/properties" xmlns:ns1="http://schemas.microsoft.com/sharepoint/v3" xmlns:ns2="c7dd7a47-5eb0-4219-9c75-8258c822be9e" xmlns:ns3="d45b19ae-4089-45ae-9b64-56170bda5b57" targetNamespace="http://schemas.microsoft.com/office/2006/metadata/properties" ma:root="true" ma:fieldsID="ed17469331ad65cfd8ce5a3277d70f34" ns1:_="" ns2:_="" ns3:_="">
    <xsd:import namespace="http://schemas.microsoft.com/sharepoint/v3"/>
    <xsd:import namespace="c7dd7a47-5eb0-4219-9c75-8258c822be9e"/>
    <xsd:import namespace="d45b19ae-4089-45ae-9b64-56170bda5b57"/>
    <xsd:element name="properties">
      <xsd:complexType>
        <xsd:sequence>
          <xsd:element name="documentManagement">
            <xsd:complexType>
              <xsd:all>
                <xsd:element ref="ns1:Company" minOccurs="0"/>
                <xsd:element ref="ns2:Project" minOccurs="0"/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Company" ma:index="8" nillable="true" ma:displayName="Company" ma:internalName="Compan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dd7a47-5eb0-4219-9c75-8258c822be9e" elementFormDefault="qualified">
    <xsd:import namespace="http://schemas.microsoft.com/office/2006/documentManagement/types"/>
    <xsd:import namespace="http://schemas.microsoft.com/office/infopath/2007/PartnerControls"/>
    <xsd:element name="Project" ma:index="9" nillable="true" ma:displayName="Project" ma:internalName="Project">
      <xsd:simpleType>
        <xsd:restriction base="dms:Text">
          <xsd:maxLength value="255"/>
        </xsd:restriction>
      </xsd:simpleType>
    </xsd:element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1" nillable="true" ma:displayName="Sharing Hint Hash" ma:internalName="SharingHintHash" ma:readOnly="true">
      <xsd:simpleType>
        <xsd:restriction base="dms:Text"/>
      </xsd:simple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b19ae-4089-45ae-9b64-56170bda5b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c7dd7a47-5eb0-4219-9c75-8258c822be9e"/>
    <ds:schemaRef ds:uri="http://purl.org/dc/dcmitype/"/>
    <ds:schemaRef ds:uri="d45b19ae-4089-45ae-9b64-56170bda5b57"/>
    <ds:schemaRef ds:uri="http://schemas.microsoft.com/office/2006/metadata/properties"/>
    <ds:schemaRef ds:uri="http://purl.org/dc/elements/1.1/"/>
    <ds:schemaRef ds:uri="http://schemas.microsoft.com/sharepoint/v3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7D8D188F-F488-4ADF-812E-4D7B7FCCED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7dd7a47-5eb0-4219-9c75-8258c822be9e"/>
    <ds:schemaRef ds:uri="d45b19ae-4089-45ae-9b64-56170bda5b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Bots Messaging Extensions and Cards</Template>
  <TotalTime>43</TotalTime>
  <Words>666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Consolas</vt:lpstr>
      <vt:lpstr>Segoe UI</vt:lpstr>
      <vt:lpstr>Segoe UI Light</vt:lpstr>
      <vt:lpstr>Segoe UI Semibold</vt:lpstr>
      <vt:lpstr>Wingdings</vt:lpstr>
      <vt:lpstr>1_Office 365 PPT Template - 2017</vt:lpstr>
      <vt:lpstr>Microsoft Teams Developer</vt:lpstr>
      <vt:lpstr>Authentication in Tabs</vt:lpstr>
      <vt:lpstr>Authentication Flow for tabs</vt:lpstr>
      <vt:lpstr>Authentication in Tabs</vt:lpstr>
      <vt:lpstr>Silent Authentication and SSO</vt:lpstr>
      <vt:lpstr>Silent Authentication and SSO - Authenticate</vt:lpstr>
      <vt:lpstr>Demo Add authentication to a Tab</vt:lpstr>
      <vt:lpstr>PowerPoint Presentation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Developer</dc:title>
  <dc:subject>&lt;Speech title here&gt;</dc:subject>
  <dc:creator>Paul Schaeflein</dc:creator>
  <cp:keywords/>
  <dc:description>Template: Angela Powell; ZUM Communications
Formatting: 
Audience Type:</dc:description>
  <cp:lastModifiedBy>Tenant Administrator</cp:lastModifiedBy>
  <cp:revision>3</cp:revision>
  <dcterms:created xsi:type="dcterms:W3CDTF">2018-10-01T23:46:13Z</dcterms:created>
  <dcterms:modified xsi:type="dcterms:W3CDTF">2019-03-09T22:49:28Z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0x0101006D61B4CFCB5D8D4A8E65D32A29D8DB3E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2017-10-06T07:27:59.6860687-07:00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